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5" r:id="rId2"/>
  </p:sldMasterIdLst>
  <p:notesMasterIdLst>
    <p:notesMasterId r:id="rId16"/>
  </p:notesMasterIdLst>
  <p:handoutMasterIdLst>
    <p:handoutMasterId r:id="rId17"/>
  </p:handoutMasterIdLst>
  <p:sldIdLst>
    <p:sldId id="256" r:id="rId3"/>
    <p:sldId id="264" r:id="rId4"/>
    <p:sldId id="257" r:id="rId5"/>
    <p:sldId id="258" r:id="rId6"/>
    <p:sldId id="259" r:id="rId7"/>
    <p:sldId id="260" r:id="rId8"/>
    <p:sldId id="269" r:id="rId9"/>
    <p:sldId id="262" r:id="rId10"/>
    <p:sldId id="263" r:id="rId11"/>
    <p:sldId id="270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8239" autoAdjust="0"/>
    <p:restoredTop sz="94660"/>
  </p:normalViewPr>
  <p:slideViewPr>
    <p:cSldViewPr>
      <p:cViewPr varScale="1">
        <p:scale>
          <a:sx n="79" d="100"/>
          <a:sy n="79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C947C8D-8D40-42E4-BD9C-F59072DC4CB7}" type="datetimeFigureOut">
              <a:rPr lang="en-US"/>
              <a:pPr>
                <a:defRPr/>
              </a:pPr>
              <a:t>2/23/2012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4CA913-E1ED-474B-9E43-40F35AC03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22522BAD-1F0B-4BFB-BF7C-2E9DF4462F79}" type="datetimeFigureOut">
              <a:rPr lang="en-US"/>
              <a:pPr/>
              <a:t>2/23/2012</a:t>
            </a:fld>
            <a:endParaRPr lang="en-US"/>
          </a:p>
        </p:txBody>
      </p:sp>
      <p:sp>
        <p:nvSpPr>
          <p:cNvPr id="389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9FD1EC56-D652-4F0D-BB38-E9284787503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/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l="-45000" r="-6000"/>
            </a:stretch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tile tx="-76200" ty="-76200" sx="32000" sy="32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45000" t="2000" r="-11000" b="-4000"/>
            </a:stretch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93470-EA85-45ED-ABC8-CE1EFDE571E3}" type="datetimeFigureOut">
              <a:rPr lang="en-US" smtClean="0"/>
              <a:t>2/23/2012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CDD65-F5A5-4FD5-B722-751F0A1EDD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Outlining the Speech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Speaking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590800"/>
            <a:ext cx="7620000" cy="3886200"/>
          </a:xfrm>
        </p:spPr>
        <p:txBody>
          <a:bodyPr/>
          <a:lstStyle/>
          <a:p>
            <a:pPr algn="ctr" fontAlgn="auto">
              <a:buNone/>
              <a:defRPr/>
            </a:pPr>
            <a:r>
              <a:rPr lang="en-US" sz="4400" dirty="0" smtClean="0"/>
              <a:t>Brief </a:t>
            </a:r>
            <a:r>
              <a:rPr lang="en-US" sz="4400" dirty="0" smtClean="0"/>
              <a:t>outline to jog </a:t>
            </a:r>
            <a:r>
              <a:rPr lang="en-US" sz="4400" dirty="0" smtClean="0"/>
              <a:t>memory during presentation.</a:t>
            </a:r>
            <a:endParaRPr lang="en-US" sz="4400" dirty="0" smtClean="0"/>
          </a:p>
          <a:p>
            <a:pPr fontAlgn="auto">
              <a:buFont typeface="Arial" pitchFamily="34" charset="0"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Speaking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buFont typeface="Arial" pitchFamily="34" charset="0"/>
              <a:buNone/>
              <a:defRPr/>
            </a:pPr>
            <a:r>
              <a:rPr lang="en-US" sz="3600" dirty="0" smtClean="0"/>
              <a:t>Guidelines:</a:t>
            </a:r>
          </a:p>
          <a:p>
            <a:pPr lvl="1" fontAlgn="auto">
              <a:defRPr/>
            </a:pPr>
            <a:r>
              <a:rPr lang="en-US" dirty="0" smtClean="0"/>
              <a:t>Use visual framework of </a:t>
            </a:r>
            <a:r>
              <a:rPr lang="en-US" dirty="0" smtClean="0"/>
              <a:t>prepare outline.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Make </a:t>
            </a:r>
            <a:r>
              <a:rPr lang="en-US" dirty="0" smtClean="0"/>
              <a:t>legible.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Keep </a:t>
            </a:r>
            <a:r>
              <a:rPr lang="en-US" dirty="0" smtClean="0"/>
              <a:t>brief.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Include delivery </a:t>
            </a:r>
            <a:r>
              <a:rPr lang="en-US" dirty="0" smtClean="0"/>
              <a:t>cues.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Delivery Cues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5400" y="2209800"/>
            <a:ext cx="3810000" cy="3886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Directions for delivering key parts of </a:t>
            </a:r>
            <a:r>
              <a:rPr lang="en-US" sz="3600" dirty="0" smtClean="0"/>
              <a:t>speech.</a:t>
            </a:r>
            <a:endParaRPr lang="en-US" sz="3600" dirty="0"/>
          </a:p>
        </p:txBody>
      </p:sp>
      <p:pic>
        <p:nvPicPr>
          <p:cNvPr id="6" name="Picture Placeholder 5" descr="PPT-Ch11-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1880" b="10080"/>
          <a:stretch>
            <a:fillRect/>
          </a:stretch>
        </p:blipFill>
        <p:spPr>
          <a:xfrm>
            <a:off x="1371600" y="2255838"/>
            <a:ext cx="3429000" cy="3763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Preparation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33600"/>
            <a:ext cx="3733800" cy="40386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Detailed outline developed during speech preparation</a:t>
            </a:r>
          </a:p>
        </p:txBody>
      </p:sp>
      <p:pic>
        <p:nvPicPr>
          <p:cNvPr id="7" name="Picture Placeholder 6" descr="PPT-Ch11-1.jpg"/>
          <p:cNvPicPr preferRelativeResize="0"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30000" r="6000"/>
          <a:stretch>
            <a:fillRect/>
          </a:stretch>
        </p:blipFill>
        <p:spPr>
          <a:xfrm>
            <a:off x="4953000" y="2133600"/>
            <a:ext cx="3743325" cy="3871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000" dirty="0" smtClean="0"/>
              <a:t>Prep. Outline Contents</a:t>
            </a:r>
            <a:endParaRPr lang="en-US" sz="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fontAlgn="auto">
              <a:defRPr/>
            </a:pPr>
            <a:r>
              <a:rPr lang="en-US" dirty="0" smtClean="0"/>
              <a:t>Title</a:t>
            </a:r>
          </a:p>
          <a:p>
            <a:pPr fontAlgn="auto">
              <a:defRPr/>
            </a:pPr>
            <a:r>
              <a:rPr lang="en-US" dirty="0" smtClean="0"/>
              <a:t>Specific purpose</a:t>
            </a:r>
          </a:p>
          <a:p>
            <a:pPr fontAlgn="auto">
              <a:defRPr/>
            </a:pPr>
            <a:r>
              <a:rPr lang="en-US" dirty="0" smtClean="0"/>
              <a:t>Thesis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Introduction</a:t>
            </a:r>
          </a:p>
          <a:p>
            <a:pPr fontAlgn="auto">
              <a:defRPr/>
            </a:pPr>
            <a:r>
              <a:rPr lang="en-US" dirty="0" smtClean="0"/>
              <a:t>Main points</a:t>
            </a:r>
          </a:p>
          <a:p>
            <a:pPr fontAlgn="auto">
              <a:defRPr/>
            </a:pPr>
            <a:r>
              <a:rPr lang="en-US" dirty="0" err="1" smtClean="0"/>
              <a:t>Subpoints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Connectives</a:t>
            </a:r>
          </a:p>
          <a:p>
            <a:pPr fontAlgn="auto">
              <a:defRPr/>
            </a:pPr>
            <a:r>
              <a:rPr lang="en-US" dirty="0" smtClean="0"/>
              <a:t>Conclusion</a:t>
            </a:r>
          </a:p>
          <a:p>
            <a:pPr fontAlgn="auto">
              <a:defRPr/>
            </a:pPr>
            <a:r>
              <a:rPr lang="en-US" dirty="0" smtClean="0"/>
              <a:t>Bibliography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Preparation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114800"/>
          </a:xfrm>
        </p:spPr>
        <p:txBody>
          <a:bodyPr/>
          <a:lstStyle/>
          <a:p>
            <a:pPr fontAlgn="auto">
              <a:buFont typeface="Arial" pitchFamily="34" charset="0"/>
              <a:buNone/>
              <a:defRPr/>
            </a:pPr>
            <a:r>
              <a:rPr lang="en-US" dirty="0" smtClean="0"/>
              <a:t>Guidelines:</a:t>
            </a:r>
          </a:p>
          <a:p>
            <a:pPr lvl="1" fontAlgn="auto">
              <a:defRPr/>
            </a:pPr>
            <a:r>
              <a:rPr lang="en-US" dirty="0" smtClean="0"/>
              <a:t>State specific purpose</a:t>
            </a:r>
          </a:p>
          <a:p>
            <a:pPr lvl="1" fontAlgn="auto">
              <a:defRPr/>
            </a:pPr>
            <a:r>
              <a:rPr lang="en-US" dirty="0" smtClean="0"/>
              <a:t>State Thesis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Label intro, body, conclusion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Preparation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114800"/>
          </a:xfrm>
        </p:spPr>
        <p:txBody>
          <a:bodyPr/>
          <a:lstStyle/>
          <a:p>
            <a:pPr fontAlgn="auto">
              <a:buFont typeface="Arial" pitchFamily="34" charset="0"/>
              <a:buNone/>
              <a:defRPr/>
            </a:pPr>
            <a:r>
              <a:rPr lang="en-US" dirty="0" smtClean="0"/>
              <a:t>Guidelines:</a:t>
            </a:r>
          </a:p>
          <a:p>
            <a:pPr lvl="1" fontAlgn="auto">
              <a:defRPr/>
            </a:pPr>
            <a:r>
              <a:rPr lang="en-US" dirty="0" smtClean="0"/>
              <a:t>Use consistent pattern of symbolization, </a:t>
            </a:r>
            <a:r>
              <a:rPr lang="en-US" dirty="0" smtClean="0"/>
              <a:t>indentation.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State main </a:t>
            </a:r>
            <a:r>
              <a:rPr lang="en-US" dirty="0" smtClean="0"/>
              <a:t>points and </a:t>
            </a:r>
            <a:r>
              <a:rPr lang="en-US" dirty="0" err="1" smtClean="0"/>
              <a:t>subpoints</a:t>
            </a:r>
            <a:r>
              <a:rPr lang="en-US" dirty="0" smtClean="0"/>
              <a:t> </a:t>
            </a:r>
            <a:r>
              <a:rPr lang="en-US" dirty="0" smtClean="0"/>
              <a:t>in full </a:t>
            </a:r>
            <a:r>
              <a:rPr lang="en-US" dirty="0" smtClean="0"/>
              <a:t>sentences.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Preparation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114800"/>
          </a:xfrm>
        </p:spPr>
        <p:txBody>
          <a:bodyPr/>
          <a:lstStyle/>
          <a:p>
            <a:pPr fontAlgn="auto">
              <a:buFont typeface="Arial" pitchFamily="34" charset="0"/>
              <a:buNone/>
              <a:defRPr/>
            </a:pPr>
            <a:r>
              <a:rPr lang="en-US" dirty="0" smtClean="0"/>
              <a:t>Guidelines:</a:t>
            </a:r>
          </a:p>
          <a:p>
            <a:pPr lvl="1" fontAlgn="auto">
              <a:defRPr/>
            </a:pPr>
            <a:r>
              <a:rPr lang="en-US" dirty="0" smtClean="0"/>
              <a:t>Label transitions, internal summaries, internal </a:t>
            </a:r>
            <a:r>
              <a:rPr lang="en-US" dirty="0" smtClean="0"/>
              <a:t>previews.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Attach </a:t>
            </a:r>
            <a:r>
              <a:rPr lang="en-US" dirty="0" smtClean="0"/>
              <a:t>bibliography.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Provide </a:t>
            </a:r>
            <a:r>
              <a:rPr lang="en-US" dirty="0" smtClean="0"/>
              <a:t>title.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Visual Framework</a:t>
            </a:r>
            <a:endParaRPr lang="en-US" dirty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 bwMode="auto">
          <a:xfrm>
            <a:off x="1143000" y="2438400"/>
            <a:ext cx="7620000" cy="4038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 algn="ctr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None/>
            </a:pPr>
            <a:r>
              <a:rPr lang="en-US" sz="4400" dirty="0" smtClean="0"/>
              <a:t>Symbolization &amp; indentation</a:t>
            </a:r>
          </a:p>
          <a:p>
            <a:pPr marL="457200" indent="-457200" algn="ctr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None/>
            </a:pPr>
            <a:r>
              <a:rPr lang="en-US" sz="4400" dirty="0" smtClean="0"/>
              <a:t>showing relationships among </a:t>
            </a:r>
            <a:r>
              <a:rPr lang="en-US" sz="4400" dirty="0" smtClean="0"/>
              <a:t>ideas.</a:t>
            </a:r>
            <a:endParaRPr lang="en-US" sz="4400" dirty="0" smtClean="0"/>
          </a:p>
          <a:p>
            <a:pPr marL="457200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None/>
            </a:pPr>
            <a:endParaRPr lang="en-US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Visual Framework</a:t>
            </a:r>
            <a:endParaRPr lang="en-US" dirty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 bwMode="auto">
          <a:xfrm>
            <a:off x="1143000" y="1981200"/>
            <a:ext cx="7620000" cy="449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romanUcPeriod"/>
            </a:pPr>
            <a:r>
              <a:rPr lang="en-US" sz="3000" smtClean="0"/>
              <a:t>Main Point</a:t>
            </a:r>
          </a:p>
          <a:p>
            <a:pPr marL="914400" lvl="1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alphaUcPeriod"/>
            </a:pPr>
            <a:r>
              <a:rPr lang="en-US" sz="3000" smtClean="0"/>
              <a:t>Subpoint</a:t>
            </a:r>
          </a:p>
          <a:p>
            <a:pPr marL="914400" lvl="1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alphaUcPeriod"/>
            </a:pPr>
            <a:r>
              <a:rPr lang="en-US" sz="3000" smtClean="0"/>
              <a:t>Subpoint</a:t>
            </a:r>
          </a:p>
          <a:p>
            <a:pPr marL="1371600" lvl="2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arabicPeriod"/>
            </a:pPr>
            <a:r>
              <a:rPr lang="en-US" sz="3000" smtClean="0"/>
              <a:t>Sub-subpoint</a:t>
            </a:r>
          </a:p>
          <a:p>
            <a:pPr marL="1371600" lvl="2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arabicPeriod"/>
            </a:pPr>
            <a:r>
              <a:rPr lang="en-US" sz="3000" smtClean="0"/>
              <a:t>Sub-subpoint</a:t>
            </a:r>
          </a:p>
          <a:p>
            <a:pPr marL="457200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romanUcPeriod"/>
            </a:pPr>
            <a:r>
              <a:rPr lang="en-US" sz="3000" smtClean="0"/>
              <a:t>Main Point</a:t>
            </a:r>
          </a:p>
          <a:p>
            <a:pPr marL="914400" lvl="1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alphaUcPeriod"/>
            </a:pPr>
            <a:r>
              <a:rPr lang="en-US" sz="3000" smtClean="0"/>
              <a:t>Subpoint</a:t>
            </a:r>
          </a:p>
          <a:p>
            <a:pPr marL="914400" lvl="1" indent="-45720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Trebuchet MS" pitchFamily="34" charset="0"/>
              <a:buAutoNum type="alphaUcPeriod"/>
            </a:pPr>
            <a:r>
              <a:rPr lang="en-US" sz="3000" smtClean="0"/>
              <a:t>Subpoint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3581400" cy="40386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List of sources used in speech </a:t>
            </a:r>
            <a:r>
              <a:rPr lang="en-US" sz="3600" dirty="0" smtClean="0"/>
              <a:t>preparation.</a:t>
            </a:r>
            <a:endParaRPr lang="en-US" sz="3600" dirty="0"/>
          </a:p>
        </p:txBody>
      </p:sp>
      <p:pic>
        <p:nvPicPr>
          <p:cNvPr id="5" name="Picture Placeholder 4" descr="PPT-Ch11-2.jpg"/>
          <p:cNvPicPr preferRelativeResize="0"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1600" r="11520"/>
          <a:stretch>
            <a:fillRect/>
          </a:stretch>
        </p:blipFill>
        <p:spPr>
          <a:xfrm>
            <a:off x="4953000" y="2184400"/>
            <a:ext cx="3697288" cy="368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153</Words>
  <Application>Microsoft Office PowerPoint</Application>
  <PresentationFormat>On-screen Show (4:3)</PresentationFormat>
  <Paragraphs>51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Trebuchet MS</vt:lpstr>
      <vt:lpstr>Arial</vt:lpstr>
      <vt:lpstr>Calibri</vt:lpstr>
      <vt:lpstr>APS11e Master</vt:lpstr>
      <vt:lpstr>Custom Design</vt:lpstr>
      <vt:lpstr>Slide 1</vt:lpstr>
      <vt:lpstr>Preparation Outline</vt:lpstr>
      <vt:lpstr>Prep. Outline Contents</vt:lpstr>
      <vt:lpstr>Preparation Outline</vt:lpstr>
      <vt:lpstr>Preparation Outline</vt:lpstr>
      <vt:lpstr>Preparation Outline</vt:lpstr>
      <vt:lpstr>Visual Framework</vt:lpstr>
      <vt:lpstr>Visual Framework</vt:lpstr>
      <vt:lpstr>Bibliography</vt:lpstr>
      <vt:lpstr>Speaking Outline</vt:lpstr>
      <vt:lpstr>Speaking Outline</vt:lpstr>
      <vt:lpstr>Delivery Cues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Lenovo User</cp:lastModifiedBy>
  <cp:revision>112</cp:revision>
  <dcterms:created xsi:type="dcterms:W3CDTF">2011-07-12T18:06:15Z</dcterms:created>
  <dcterms:modified xsi:type="dcterms:W3CDTF">2012-02-23T12:32:42Z</dcterms:modified>
</cp:coreProperties>
</file>